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83" r:id="rId2"/>
    <p:sldId id="649" r:id="rId3"/>
    <p:sldId id="650" r:id="rId4"/>
    <p:sldId id="419" r:id="rId5"/>
    <p:sldId id="651" r:id="rId6"/>
    <p:sldId id="619" r:id="rId7"/>
    <p:sldId id="652" r:id="rId8"/>
    <p:sldId id="306" r:id="rId9"/>
    <p:sldId id="307" r:id="rId10"/>
    <p:sldId id="493" r:id="rId11"/>
    <p:sldId id="691" r:id="rId12"/>
    <p:sldId id="693" r:id="rId13"/>
    <p:sldId id="692" r:id="rId14"/>
    <p:sldId id="694" r:id="rId15"/>
    <p:sldId id="301" r:id="rId16"/>
    <p:sldId id="302" r:id="rId17"/>
    <p:sldId id="297" r:id="rId18"/>
    <p:sldId id="555" r:id="rId19"/>
    <p:sldId id="695" r:id="rId20"/>
    <p:sldId id="696" r:id="rId21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2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7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yumi\Dropbox\&#12418;&#12420;&#12356;\&#32113;&#35336;data\OECD&#36007;&#22256;&#29575;_&#12507;&#12540;&#12512;&#12524;&#12473;&#27010;&#25968;&#35519;&#26619;_&#25429;&#25417;&#2957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lnSpc>
                <a:spcPts val="2400"/>
              </a:lnSpc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公的扶助制度の捕捉率　国際比較（</a:t>
            </a:r>
            <a:r>
              <a:rPr lang="en-US" altLang="ja-JP" sz="18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2010</a:t>
            </a:r>
            <a:r>
              <a:rPr lang="ja-JP" altLang="en-US" sz="18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年）</a:t>
            </a:r>
            <a:endParaRPr lang="en-US" altLang="ja-JP" sz="18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  <a:defRPr sz="2000" b="1">
                <a:solidFill>
                  <a:schemeClr val="tx1"/>
                </a:solidFill>
              </a:defRPr>
            </a:pPr>
            <a:r>
              <a:rPr lang="ja-JP" altLang="en-US" sz="14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（出典：日弁連「</a:t>
            </a:r>
            <a:r>
              <a:rPr lang="en-US" altLang="ja-JP" sz="14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Q&amp;A </a:t>
            </a:r>
            <a:r>
              <a:rPr lang="ja-JP" altLang="en-US" sz="14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今、ニッポンの生活保護制度はどうなっているの？</a:t>
            </a:r>
            <a:r>
              <a:rPr lang="ja-JP" altLang="en-US" sz="1400" b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」）</a:t>
            </a:r>
            <a:endParaRPr lang="ja-JP" altLang="en-US" sz="14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ts val="2400"/>
            </a:lnSpc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C4-4D13-9F0E-02F76D05E609}"/>
              </c:ext>
            </c:extLst>
          </c:dPt>
          <c:cat>
            <c:strRef>
              <c:f>捕捉率!$B$3:$B$7</c:f>
              <c:strCache>
                <c:ptCount val="5"/>
                <c:pt idx="0">
                  <c:v>日本</c:v>
                </c:pt>
                <c:pt idx="1">
                  <c:v>ドイツ</c:v>
                </c:pt>
                <c:pt idx="2">
                  <c:v>フランス</c:v>
                </c:pt>
                <c:pt idx="3">
                  <c:v>イギリス</c:v>
                </c:pt>
                <c:pt idx="4">
                  <c:v>スウェーデン</c:v>
                </c:pt>
              </c:strCache>
            </c:strRef>
          </c:cat>
          <c:val>
            <c:numRef>
              <c:f>捕捉率!$C$3:$C$7</c:f>
              <c:numCache>
                <c:formatCode>0.0%</c:formatCode>
                <c:ptCount val="5"/>
                <c:pt idx="0">
                  <c:v>0.16700000000000001</c:v>
                </c:pt>
                <c:pt idx="1">
                  <c:v>0.64600000000000002</c:v>
                </c:pt>
                <c:pt idx="2">
                  <c:v>0.91600000000000004</c:v>
                </c:pt>
                <c:pt idx="3">
                  <c:v>0.68500000000000005</c:v>
                </c:pt>
                <c:pt idx="4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C4-4D13-9F0E-02F76D05E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9425104"/>
        <c:axId val="499652176"/>
      </c:barChart>
      <c:catAx>
        <c:axId val="51942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99652176"/>
        <c:crosses val="autoZero"/>
        <c:auto val="1"/>
        <c:lblAlgn val="ctr"/>
        <c:lblOffset val="100"/>
        <c:noMultiLvlLbl val="0"/>
      </c:catAx>
      <c:valAx>
        <c:axId val="49965217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942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8B9ED-FE75-487D-BCA4-85C3022FF58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EAED4-414D-4ACA-A4A0-24157BC63B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62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利用率</a:t>
            </a:r>
            <a:r>
              <a:rPr kumimoji="1" lang="en-US" altLang="ja-JP" dirty="0"/>
              <a:t>1.6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r>
              <a:rPr kumimoji="1" lang="ja-JP" altLang="en-US" dirty="0"/>
              <a:t>相対的貧困率</a:t>
            </a:r>
            <a:r>
              <a:rPr kumimoji="1" lang="en-US" altLang="ja-JP" dirty="0"/>
              <a:t>16.1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r>
              <a:rPr kumimoji="1" lang="ja-JP" altLang="en-US" dirty="0"/>
              <a:t>資産要件入れて</a:t>
            </a:r>
            <a:r>
              <a:rPr kumimoji="1" lang="en-US" altLang="ja-JP" dirty="0"/>
              <a:t>32</a:t>
            </a:r>
            <a:r>
              <a:rPr kumimoji="1" lang="ja-JP" altLang="en-US" dirty="0"/>
              <a:t>パーセント程度。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人数で言うと、ドイツは</a:t>
            </a:r>
            <a:r>
              <a:rPr kumimoji="1" lang="en-US" altLang="ja-JP" dirty="0"/>
              <a:t>794</a:t>
            </a:r>
            <a:r>
              <a:rPr kumimoji="1" lang="ja-JP" altLang="en-US" dirty="0"/>
              <a:t>万人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不正受給より漏給が問題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9D002-8BEB-447C-AD67-916F8E7D0D2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35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04A7E-3235-40C8-8816-5B536423C3B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29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04A7E-3235-40C8-8816-5B536423C3B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664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04A7E-3235-40C8-8816-5B536423C3B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847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04A7E-3235-40C8-8816-5B536423C3B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785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04A7E-3235-40C8-8816-5B536423C3B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83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04A7E-3235-40C8-8816-5B536423C3B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766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D57E-FD2A-439B-B569-CDB1F7678B02}" type="datetime1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14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A659-9B2D-4E10-BE7C-BCBC4CA95C95}" type="datetime1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79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FA5D-3F3D-461A-B535-EB996A13EF4E}" type="datetime1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2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8593-8211-4176-B689-59602C40E663}" type="datetime1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15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5062-238E-438B-B7ED-6734530ACC9A}" type="datetime1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45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EF84-AFBB-4A92-8053-94A28615FE0C}" type="datetime1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39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5070-D1EB-4CF5-918F-4DDF11E845B6}" type="datetime1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8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8954-541B-49FF-A5E6-4745DA41FCE9}" type="datetime1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57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241E-BEB1-4AD3-992C-450F1520FCEA}" type="datetime1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89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B90C-FAC1-4D17-93EE-5EAAD829A9DF}" type="datetime1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04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AD24-8987-4FE4-98CD-A6E0E9FC302D}" type="datetime1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2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45E7A-11BD-4414-BF01-C398368606B0}" type="datetime1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4BFAB-2AB9-4009-B105-85714E1A2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73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7205509" y="320606"/>
            <a:ext cx="180127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</a:t>
            </a:r>
            <a:r>
              <a:rPr lang="en-US" altLang="ja-JP" sz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59</a:t>
            </a:r>
            <a:r>
              <a:rPr lang="ja-JP" altLang="en-US" sz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回社会福祉セミナー</a:t>
            </a:r>
            <a:endParaRPr lang="en-US" altLang="ja-JP" sz="11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2023</a:t>
            </a:r>
            <a:r>
              <a:rPr lang="ja-JP" altLang="en-US" sz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</a:t>
            </a:r>
            <a:r>
              <a:rPr lang="ja-JP" altLang="en-US" sz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</a:t>
            </a:r>
            <a:r>
              <a:rPr lang="ja-JP" altLang="en-US" sz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日（土）</a:t>
            </a:r>
            <a:endParaRPr lang="en-US" altLang="ja-JP" sz="11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講座①</a:t>
            </a:r>
            <a:endParaRPr lang="en-US" altLang="ja-JP" sz="11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1520" y="2348150"/>
            <a:ext cx="8640960" cy="1854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申請主義を考える</a:t>
            </a:r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～生活困窮者支援の文脈から～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03176" y="2322314"/>
            <a:ext cx="8589304" cy="1872208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844080" y="5093568"/>
            <a:ext cx="576064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     大西　連</a:t>
            </a:r>
            <a:r>
              <a:rPr lang="ja-JP" altLang="en-US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lang="en-US" altLang="ja-JP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Ohnishi</a:t>
            </a:r>
            <a:r>
              <a:rPr lang="ja-JP" altLang="en-US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Ren</a:t>
            </a:r>
          </a:p>
          <a:p>
            <a:pPr algn="ctr"/>
            <a:endParaRPr lang="en-US" altLang="ja-JP" sz="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認定</a:t>
            </a:r>
            <a:r>
              <a:rPr lang="en-US" altLang="ja-JP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法人自立生活サポートセンター・もやい 理事長</a:t>
            </a:r>
            <a:endParaRPr lang="en-US" altLang="ja-JP" sz="1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en-US" altLang="ja-JP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ymbol" pitchFamily="34" charset="0"/>
                <a:ea typeface="Segoe UI Symbol" pitchFamily="34" charset="0"/>
                <a:cs typeface="メイリオ" pitchFamily="50" charset="-128"/>
              </a:rPr>
              <a:t>https://www.npomoyai.or.jp/ </a:t>
            </a:r>
            <a:r>
              <a:rPr lang="ja-JP" altLang="en-US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ymbol" pitchFamily="34" charset="0"/>
                <a:ea typeface="Segoe UI Symbol" pitchFamily="34" charset="0"/>
                <a:cs typeface="メイリオ" pitchFamily="50" charset="-128"/>
              </a:rPr>
              <a:t> </a:t>
            </a:r>
            <a:r>
              <a:rPr lang="en-US" altLang="ja-JP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ymbol" pitchFamily="34" charset="0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ymbol" pitchFamily="34" charset="0"/>
                <a:ea typeface="メイリオ" pitchFamily="50" charset="-128"/>
                <a:cs typeface="メイリオ" pitchFamily="50" charset="-128"/>
              </a:rPr>
              <a:t>mail</a:t>
            </a:r>
            <a:r>
              <a:rPr lang="ja-JP" altLang="en-US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ymbol" pitchFamily="34" charset="0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ymbol" pitchFamily="34" charset="0"/>
                <a:ea typeface="メイリオ" pitchFamily="50" charset="-128"/>
                <a:cs typeface="メイリオ" pitchFamily="50" charset="-128"/>
              </a:rPr>
              <a:t>ohnishiren</a:t>
            </a:r>
            <a:r>
              <a:rPr lang="en-US" altLang="ja-JP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ymbol" pitchFamily="34" charset="0"/>
                <a:ea typeface="Segoe UI Symbol" pitchFamily="34" charset="0"/>
                <a:cs typeface="メイリオ" pitchFamily="50" charset="-128"/>
              </a:rPr>
              <a:t>@npomoyai.or.jp</a:t>
            </a:r>
          </a:p>
          <a:p>
            <a:pPr algn="ctr"/>
            <a:r>
              <a:rPr lang="en-US" altLang="ja-JP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ymbol" pitchFamily="34" charset="0"/>
                <a:ea typeface="Segoe UI Symbol" pitchFamily="34" charset="0"/>
                <a:cs typeface="メイリオ" pitchFamily="50" charset="-128"/>
              </a:rPr>
              <a:t>Twitter : @</a:t>
            </a:r>
            <a:r>
              <a:rPr lang="en-US" altLang="ja-JP" sz="14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ymbol" pitchFamily="34" charset="0"/>
                <a:ea typeface="Segoe UI Symbol" pitchFamily="34" charset="0"/>
                <a:cs typeface="メイリオ" pitchFamily="50" charset="-128"/>
              </a:rPr>
              <a:t>ohnishiren</a:t>
            </a:r>
            <a:r>
              <a:rPr lang="en-US" altLang="ja-JP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ymbol" pitchFamily="34" charset="0"/>
                <a:ea typeface="Segoe UI Symbol" pitchFamily="34" charset="0"/>
                <a:cs typeface="メイリオ" pitchFamily="50" charset="-128"/>
              </a:rPr>
              <a:t>   Facebook</a:t>
            </a:r>
            <a:r>
              <a:rPr lang="ja-JP" altLang="en-US" sz="1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ymbol" pitchFamily="34" charset="0"/>
                <a:ea typeface="Segoe UI Symbol" pitchFamily="34" charset="0"/>
                <a:cs typeface="メイリオ" pitchFamily="50" charset="-128"/>
              </a:rPr>
              <a:t>：</a:t>
            </a:r>
            <a:r>
              <a:rPr lang="en-US" altLang="ja-JP" sz="14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ymbol" pitchFamily="34" charset="0"/>
                <a:ea typeface="Segoe UI Symbol" pitchFamily="34" charset="0"/>
                <a:cs typeface="メイリオ" pitchFamily="50" charset="-128"/>
              </a:rPr>
              <a:t>ohnishiren</a:t>
            </a:r>
            <a:endParaRPr lang="en-US" altLang="ja-JP" sz="1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UI Symbol" pitchFamily="34" charset="0"/>
              <a:ea typeface="Segoe UI Symbol" pitchFamily="34" charset="0"/>
              <a:cs typeface="メイリオ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4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961424" y="1809834"/>
            <a:ext cx="727280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例えば：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・単身世帯や核家族　親族は遠方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・隣に誰が住んでいるかわからない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・非正規で働いている　生活に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余裕がない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・基本は職場と家の往復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・買い物もスーパーやオンライン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・メンタル的に不調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55576" y="1628800"/>
            <a:ext cx="7776864" cy="4392488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034643" y="224515"/>
            <a:ext cx="748883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05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孤独・孤立になりやすい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「つながり」が希薄な社会になっている 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91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77348" y="1873966"/>
            <a:ext cx="85893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日々の生活で「つながり」を感じることは少ない</a:t>
            </a:r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また、実際に困りごとを抱えたとして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……</a:t>
            </a:r>
          </a:p>
          <a:p>
            <a:pPr algn="ctr"/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周囲に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SOS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を求められるだろうか？</a:t>
            </a:r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生活困窮、病気、介護、不登校、ひきこもり</a:t>
            </a:r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孤育て、メンタルの不調、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DV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や性暴力</a:t>
            </a:r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7348" y="1623938"/>
            <a:ext cx="8589304" cy="1872208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06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03176" y="2862047"/>
            <a:ext cx="858930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ほうっておいても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支援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や制度に</a:t>
            </a:r>
            <a:r>
              <a:rPr lang="ja-JP" altLang="en-US" sz="28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「つながらない」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人が多い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3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3176" y="2538338"/>
            <a:ext cx="8589304" cy="1872208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08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03176" y="2862047"/>
            <a:ext cx="858930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「相談」「制度申請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&amp;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利用」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lang="ja-JP" altLang="en-US" sz="32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ハードル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をどう下げていけるか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3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3176" y="2538338"/>
            <a:ext cx="8589304" cy="1872208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5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03176" y="2862047"/>
            <a:ext cx="85893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できることを積み重ねていくしかない</a:t>
            </a:r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3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3176" y="2538338"/>
            <a:ext cx="8589304" cy="1872208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4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>
            <a:extLst>
              <a:ext uri="{FF2B5EF4-FFF2-40B4-BE49-F238E27FC236}">
                <a16:creationId xmlns:a16="http://schemas.microsoft.com/office/drawing/2014/main" id="{3A0480DB-477F-4665-B49A-969F299CD2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824949"/>
              </p:ext>
            </p:extLst>
          </p:nvPr>
        </p:nvGraphicFramePr>
        <p:xfrm>
          <a:off x="611561" y="2276872"/>
          <a:ext cx="7992888" cy="403245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支援制度</a:t>
                      </a:r>
                      <a:endParaRPr lang="ja-JP" sz="120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窓口</a:t>
                      </a:r>
                      <a:endParaRPr lang="ja-JP" sz="120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管轄</a:t>
                      </a:r>
                      <a:endParaRPr lang="ja-JP" sz="120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失業給付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ハローワーク</a:t>
                      </a:r>
                      <a:endParaRPr lang="ja-JP" sz="1050" b="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厚生労働省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求職者支援制度（職業訓練等）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ハローワーク</a:t>
                      </a:r>
                      <a:endParaRPr lang="ja-JP" sz="1050" b="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厚生労働省</a:t>
                      </a:r>
                      <a:endParaRPr lang="ja-JP" alt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雇用調整助成金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ハローワーク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厚生労働省</a:t>
                      </a:r>
                      <a:endParaRPr lang="ja-JP" alt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持続化給付金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オンライン</a:t>
                      </a:r>
                      <a:r>
                        <a:rPr lang="ja-JP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申請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経済産業</a:t>
                      </a:r>
                      <a:r>
                        <a:rPr lang="ja-JP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省</a:t>
                      </a: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⇒委託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緊急小口資金等の特例貸付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市区町村の社会福祉協議会等</a:t>
                      </a:r>
                      <a:endParaRPr lang="ja-JP" sz="1050" b="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厚生労働省</a:t>
                      </a:r>
                      <a:r>
                        <a:rPr lang="ja-JP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⇒都道府県</a:t>
                      </a:r>
                      <a:r>
                        <a:rPr lang="ja-JP" altLang="en-US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社会福祉協議会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住居確保給付金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自治体の生活困窮者自立支援窓</a:t>
                      </a:r>
                      <a:r>
                        <a:rPr lang="ja-JP" altLang="en-US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口</a:t>
                      </a:r>
                      <a:endParaRPr lang="en-US" alt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（直営</a:t>
                      </a:r>
                      <a:r>
                        <a:rPr lang="en-US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or</a:t>
                      </a:r>
                      <a:r>
                        <a:rPr lang="ja-JP" altLang="en-US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民間</a:t>
                      </a: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委託）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厚生労働省</a:t>
                      </a:r>
                      <a:r>
                        <a:rPr lang="ja-JP" altLang="ja-JP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⇒</a:t>
                      </a:r>
                      <a:r>
                        <a:rPr lang="ja-JP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自治体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生活困窮者自立支援制度</a:t>
                      </a:r>
                      <a:endParaRPr lang="ja-JP" sz="1050" b="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自治体の生活困窮者自立支援窓口</a:t>
                      </a:r>
                      <a:endParaRPr lang="en-US" alt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（直営</a:t>
                      </a:r>
                      <a:r>
                        <a:rPr lang="en-US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or</a:t>
                      </a:r>
                      <a:r>
                        <a:rPr lang="ja-JP" altLang="en-US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民間</a:t>
                      </a: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委託）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厚生労働省</a:t>
                      </a:r>
                      <a:r>
                        <a:rPr lang="ja-JP" altLang="ja-JP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⇒</a:t>
                      </a:r>
                      <a:r>
                        <a:rPr lang="ja-JP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自治体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生活保護制度</a:t>
                      </a:r>
                      <a:endParaRPr lang="ja-JP" sz="1050" b="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自治体の福祉事務所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厚生労働省</a:t>
                      </a:r>
                      <a:r>
                        <a:rPr lang="ja-JP" altLang="ja-JP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⇒</a:t>
                      </a:r>
                      <a:r>
                        <a:rPr lang="ja-JP" sz="1050" b="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自治体</a:t>
                      </a:r>
                      <a:endParaRPr lang="ja-JP" sz="105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D93C92-2B80-45BE-A2B4-6E13A037F145}"/>
              </a:ext>
            </a:extLst>
          </p:cNvPr>
          <p:cNvSpPr/>
          <p:nvPr/>
        </p:nvSpPr>
        <p:spPr>
          <a:xfrm>
            <a:off x="1187624" y="724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例：生活困窮者等の支援制度とその窓口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4D93C92-2B80-45BE-A2B4-6E13A037F145}"/>
              </a:ext>
            </a:extLst>
          </p:cNvPr>
          <p:cNvSpPr/>
          <p:nvPr/>
        </p:nvSpPr>
        <p:spPr>
          <a:xfrm>
            <a:off x="611561" y="1484784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支援制度はあるが窓口がバラバラ。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自分どの制度を利用できるかも窓口に行かないとわからない。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19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>
            <a:extLst>
              <a:ext uri="{FF2B5EF4-FFF2-40B4-BE49-F238E27FC236}">
                <a16:creationId xmlns:a16="http://schemas.microsoft.com/office/drawing/2014/main" id="{3A0480DB-477F-4665-B49A-969F299CD2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D93C92-2B80-45BE-A2B4-6E13A037F145}"/>
              </a:ext>
            </a:extLst>
          </p:cNvPr>
          <p:cNvSpPr/>
          <p:nvPr/>
        </p:nvSpPr>
        <p:spPr>
          <a:xfrm>
            <a:off x="1187624" y="724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プッシュ型</a:t>
            </a:r>
            <a:r>
              <a:rPr lang="en-US" altLang="ja-JP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&amp;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ワンストップを</a:t>
            </a:r>
            <a:r>
              <a:rPr lang="en-US" altLang="ja-JP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DX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で実現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737042" y="1817529"/>
            <a:ext cx="3528392" cy="238845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841498" y="1817529"/>
            <a:ext cx="3528392" cy="238845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1158" y="246560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プッシュ型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13606" y="246560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ワンストップ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3026" y="2897649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行政側から支援を積極的に届ける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「待ち」から「届ける」支援へ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41498" y="2897649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か所の窓口で問題解決する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「縦割り」を解消し包括的な支援へ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7042" y="4409817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支援を届けるには情報の把握が必要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マイナンバーカードの普及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&amp;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活用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・制度利用者についての自治体内での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情報共有の仕組み作り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・行政側から積極的に情報提供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860032" y="4409817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オンラインでワンストップを可能に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・制度利用についての診断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・オンライン上で制度申請まで対応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・相談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&amp;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&amp;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利用をオンライン上で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完結できる仕組みが理想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7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D93C92-2B80-45BE-A2B4-6E13A037F145}"/>
              </a:ext>
            </a:extLst>
          </p:cNvPr>
          <p:cNvSpPr/>
          <p:nvPr/>
        </p:nvSpPr>
        <p:spPr>
          <a:xfrm>
            <a:off x="1259632" y="692696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オンラインでのワンストップ窓口のイメージ</a:t>
            </a:r>
            <a:endParaRPr lang="en-US" altLang="ja-JP" sz="20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03176" y="1971417"/>
            <a:ext cx="8589304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オンラインのメリット</a:t>
            </a:r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・窓口に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出向いたり、たらい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回し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にあう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必要がなく、窓口までの交通費等もかからない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・土日や祝日、夜間での制度申請等も可能になるほか、「水際作戦」もなくなる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・オンラインでおこなうことでデータ収集と分析も可能になる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u="sng" dirty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⇒オンラインに移行できる人は一部なので既存の窓口も必要。長い目で見て「転換」を進めていく</a:t>
            </a:r>
            <a:endParaRPr lang="en-US" altLang="ja-JP" sz="1400" u="sng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C4B494-C3AA-43C0-9B67-16D61B180D81}"/>
              </a:ext>
            </a:extLst>
          </p:cNvPr>
          <p:cNvSpPr/>
          <p:nvPr/>
        </p:nvSpPr>
        <p:spPr>
          <a:xfrm>
            <a:off x="375184" y="1340768"/>
            <a:ext cx="8589304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オンラインでのワンストップ相談をおこない、支援策の「相談」「申請」を窓口に足を運ばなくても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おこなえるようにする。窓口や制度の「縦割り」をこえた包括的な支援体制を作る。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2E29380-CB8A-4C59-851E-E63F0A9E02AC}"/>
              </a:ext>
            </a:extLst>
          </p:cNvPr>
          <p:cNvSpPr/>
          <p:nvPr/>
        </p:nvSpPr>
        <p:spPr>
          <a:xfrm>
            <a:off x="303176" y="3193231"/>
            <a:ext cx="2324608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具体的な実施イメージ</a:t>
            </a:r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64C3D50-CF70-4721-8997-18005E309A93}"/>
              </a:ext>
            </a:extLst>
          </p:cNvPr>
          <p:cNvSpPr/>
          <p:nvPr/>
        </p:nvSpPr>
        <p:spPr>
          <a:xfrm>
            <a:off x="323528" y="1268731"/>
            <a:ext cx="8352928" cy="595257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グラフィックス 44" descr="男性">
            <a:extLst>
              <a:ext uri="{FF2B5EF4-FFF2-40B4-BE49-F238E27FC236}">
                <a16:creationId xmlns:a16="http://schemas.microsoft.com/office/drawing/2014/main" id="{60E77067-6B38-436D-A306-578A16EB1D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662" y="4281809"/>
            <a:ext cx="637000" cy="637000"/>
          </a:xfrm>
          <a:prstGeom prst="rect">
            <a:avLst/>
          </a:prstGeom>
        </p:spPr>
      </p:pic>
      <p:pic>
        <p:nvPicPr>
          <p:cNvPr id="9" name="グラフィックス 45" descr="男性">
            <a:extLst>
              <a:ext uri="{FF2B5EF4-FFF2-40B4-BE49-F238E27FC236}">
                <a16:creationId xmlns:a16="http://schemas.microsoft.com/office/drawing/2014/main" id="{1F72D4C2-7B70-40E9-9678-4F2611A367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8187" y="4281809"/>
            <a:ext cx="637000" cy="637000"/>
          </a:xfrm>
          <a:prstGeom prst="rect">
            <a:avLst/>
          </a:prstGeom>
        </p:spPr>
      </p:pic>
      <p:pic>
        <p:nvPicPr>
          <p:cNvPr id="12" name="グラフィックス 46" descr="男性">
            <a:extLst>
              <a:ext uri="{FF2B5EF4-FFF2-40B4-BE49-F238E27FC236}">
                <a16:creationId xmlns:a16="http://schemas.microsoft.com/office/drawing/2014/main" id="{7D99533F-86C1-4A93-9428-7B4BBB63FB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5712" y="4281809"/>
            <a:ext cx="637000" cy="637000"/>
          </a:xfrm>
          <a:prstGeom prst="rect">
            <a:avLst/>
          </a:prstGeom>
        </p:spPr>
      </p:pic>
      <p:pic>
        <p:nvPicPr>
          <p:cNvPr id="13" name="グラフィックス 48" descr="男性">
            <a:extLst>
              <a:ext uri="{FF2B5EF4-FFF2-40B4-BE49-F238E27FC236}">
                <a16:creationId xmlns:a16="http://schemas.microsoft.com/office/drawing/2014/main" id="{6A778E11-F973-4C0F-9027-FCA1CE2424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06551" y="4281809"/>
            <a:ext cx="637000" cy="637000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F1304CE-1376-402D-BEA6-76204D5CB3DE}"/>
              </a:ext>
            </a:extLst>
          </p:cNvPr>
          <p:cNvSpPr/>
          <p:nvPr/>
        </p:nvSpPr>
        <p:spPr>
          <a:xfrm>
            <a:off x="3041401" y="4249785"/>
            <a:ext cx="335550" cy="8716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txBody>
          <a:bodyPr vert="eaVert" wrap="none" rtlCol="0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制度紹介</a:t>
            </a:r>
            <a:endParaRPr kumimoji="0" lang="en-US" altLang="ja-JP" sz="1400" kern="0" dirty="0">
              <a:solidFill>
                <a:srgbClr val="22222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348CCF3-476C-40FA-848A-ACB426892FD6}"/>
              </a:ext>
            </a:extLst>
          </p:cNvPr>
          <p:cNvSpPr/>
          <p:nvPr/>
        </p:nvSpPr>
        <p:spPr>
          <a:xfrm>
            <a:off x="2915817" y="3645024"/>
            <a:ext cx="2376264" cy="2718889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F36AE8A-C085-44E4-AC23-4389ECCA194B}"/>
              </a:ext>
            </a:extLst>
          </p:cNvPr>
          <p:cNvSpPr txBox="1"/>
          <p:nvPr/>
        </p:nvSpPr>
        <p:spPr>
          <a:xfrm>
            <a:off x="375183" y="4902259"/>
            <a:ext cx="185933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base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野宿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、ネットカフェ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難民、失業者、生活困窮者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base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（多重債務、労働問題、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base"/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DV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被害、虐待被害等）</a:t>
            </a: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0C919609-2918-4FC0-A23C-5C6E5CC0091E}"/>
              </a:ext>
            </a:extLst>
          </p:cNvPr>
          <p:cNvCxnSpPr>
            <a:cxnSpLocks/>
          </p:cNvCxnSpPr>
          <p:nvPr/>
        </p:nvCxnSpPr>
        <p:spPr bwMode="auto">
          <a:xfrm>
            <a:off x="1907704" y="4653136"/>
            <a:ext cx="782248" cy="0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F36AE8A-C085-44E4-AC23-4389ECCA194B}"/>
              </a:ext>
            </a:extLst>
          </p:cNvPr>
          <p:cNvSpPr txBox="1"/>
          <p:nvPr/>
        </p:nvSpPr>
        <p:spPr>
          <a:xfrm>
            <a:off x="2987824" y="5302949"/>
            <a:ext cx="150397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生活福祉資金貸付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base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住居確保給付金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base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生活保護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base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その他支援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F36AE8A-C085-44E4-AC23-4389ECCA194B}"/>
              </a:ext>
            </a:extLst>
          </p:cNvPr>
          <p:cNvSpPr txBox="1"/>
          <p:nvPr/>
        </p:nvSpPr>
        <p:spPr>
          <a:xfrm>
            <a:off x="4038518" y="5785144"/>
            <a:ext cx="1134581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base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自動化できる部分は自動化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569606" y="4293096"/>
            <a:ext cx="3322874" cy="203132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4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検討課題・懸念点</a:t>
            </a:r>
            <a:endParaRPr lang="en-US" altLang="ja-JP" sz="14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4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・自治体等の受付体制＆対応が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必要。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自治体業務のデジタル化とセット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か。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・理想は自動化。オンラインで全て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済むのが理想。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web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で作成→印刷→持参は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避けたい。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・窓口の運用は国か自治体か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・モデル的な取り組みが必要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F36AE8A-C085-44E4-AC23-4389ECCA194B}"/>
              </a:ext>
            </a:extLst>
          </p:cNvPr>
          <p:cNvSpPr txBox="1"/>
          <p:nvPr/>
        </p:nvSpPr>
        <p:spPr>
          <a:xfrm>
            <a:off x="1835696" y="4191471"/>
            <a:ext cx="925911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base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ネット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base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相談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5A6736C-5EEC-42B8-9CC5-54C51FDE4ECB}"/>
              </a:ext>
            </a:extLst>
          </p:cNvPr>
          <p:cNvSpPr txBox="1"/>
          <p:nvPr/>
        </p:nvSpPr>
        <p:spPr>
          <a:xfrm>
            <a:off x="2915817" y="3759423"/>
            <a:ext cx="2376263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base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オンラインでの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base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ワンストップ窓口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74C4A82-CE22-40B4-9C78-1CE79AD50765}"/>
              </a:ext>
            </a:extLst>
          </p:cNvPr>
          <p:cNvSpPr/>
          <p:nvPr/>
        </p:nvSpPr>
        <p:spPr>
          <a:xfrm>
            <a:off x="3486604" y="4249785"/>
            <a:ext cx="335550" cy="8716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txBody>
          <a:bodyPr vert="eaVert" wrap="none" rtlCol="0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自己診断</a:t>
            </a:r>
            <a:endParaRPr kumimoji="0" lang="en-US" altLang="ja-JP" sz="1400" kern="0" dirty="0">
              <a:solidFill>
                <a:srgbClr val="22222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643AB0FD-B997-4909-AC13-597E68C3F08F}"/>
              </a:ext>
            </a:extLst>
          </p:cNvPr>
          <p:cNvSpPr/>
          <p:nvPr/>
        </p:nvSpPr>
        <p:spPr>
          <a:xfrm>
            <a:off x="3931807" y="4249785"/>
            <a:ext cx="335550" cy="8716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txBody>
          <a:bodyPr vert="eaVert" wrap="none" rtlCol="0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有人支援</a:t>
            </a:r>
            <a:endParaRPr kumimoji="0" lang="en-US" altLang="ja-JP" sz="1400" kern="0" dirty="0">
              <a:solidFill>
                <a:srgbClr val="22222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6176757-B632-4493-BF15-C441DB2FCFD5}"/>
              </a:ext>
            </a:extLst>
          </p:cNvPr>
          <p:cNvSpPr/>
          <p:nvPr/>
        </p:nvSpPr>
        <p:spPr>
          <a:xfrm>
            <a:off x="4376175" y="4246745"/>
            <a:ext cx="335550" cy="8716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txBody>
          <a:bodyPr vert="eaVert" wrap="none" rtlCol="0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申請支援</a:t>
            </a:r>
            <a:endParaRPr kumimoji="0" lang="en-US" altLang="ja-JP" sz="1400" kern="0" dirty="0">
              <a:solidFill>
                <a:srgbClr val="22222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0AB96896-FEA6-4725-98A2-76377F9E30BD}"/>
              </a:ext>
            </a:extLst>
          </p:cNvPr>
          <p:cNvSpPr/>
          <p:nvPr/>
        </p:nvSpPr>
        <p:spPr>
          <a:xfrm>
            <a:off x="4820439" y="4249784"/>
            <a:ext cx="335550" cy="8716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txBody>
          <a:bodyPr vert="eaVert" wrap="none" rtlCol="0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申請送付</a:t>
            </a:r>
            <a:endParaRPr kumimoji="0" lang="en-US" altLang="ja-JP" sz="1400" kern="0" dirty="0">
              <a:solidFill>
                <a:srgbClr val="22222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BD7BF135-AFDC-4E2B-8D76-7EF402212393}"/>
              </a:ext>
            </a:extLst>
          </p:cNvPr>
          <p:cNvSpPr/>
          <p:nvPr/>
        </p:nvSpPr>
        <p:spPr>
          <a:xfrm>
            <a:off x="4038518" y="5713136"/>
            <a:ext cx="1206589" cy="58224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CA9CDBB7-7861-46AA-AA5C-FA6DF911DEDD}"/>
              </a:ext>
            </a:extLst>
          </p:cNvPr>
          <p:cNvCxnSpPr>
            <a:cxnSpLocks/>
          </p:cNvCxnSpPr>
          <p:nvPr/>
        </p:nvCxnSpPr>
        <p:spPr bwMode="auto">
          <a:xfrm>
            <a:off x="5436096" y="3861048"/>
            <a:ext cx="782248" cy="0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B713386-4E09-4CEE-8056-783D81449F13}"/>
              </a:ext>
            </a:extLst>
          </p:cNvPr>
          <p:cNvSpPr txBox="1"/>
          <p:nvPr/>
        </p:nvSpPr>
        <p:spPr>
          <a:xfrm>
            <a:off x="6228184" y="3687415"/>
            <a:ext cx="237626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base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自治体窓口等での申請審査へ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base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（申請の自動送付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or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個別調整）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8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662980" y="1340768"/>
            <a:ext cx="7704856" cy="51125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3A0480DB-477F-4665-B49A-969F299CD2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4D93C92-2B80-45BE-A2B4-6E13A037F145}"/>
              </a:ext>
            </a:extLst>
          </p:cNvPr>
          <p:cNvSpPr/>
          <p:nvPr/>
        </p:nvSpPr>
        <p:spPr>
          <a:xfrm>
            <a:off x="755576" y="1659943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・コロナ禍で生活困窮者が増加。孤独・孤立の問題も深刻化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孤独・孤立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への公的支援、民間支援ともに乏しいのが現状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・「孤独・孤立」を定義し、調査分析し、中長期的な視野で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対策を考えることが必要（短期的取り組みで終わらせない）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例：</a:t>
            </a:r>
            <a:r>
              <a:rPr lang="ja-JP" altLang="en-US" sz="2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「孤独・孤立対策基本法」などの制定や計画づくり</a:t>
            </a:r>
            <a:endParaRPr lang="en-US" altLang="ja-JP" sz="20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・直近でいまできることを積み上げることが必要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2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DX</a:t>
            </a:r>
            <a:r>
              <a:rPr lang="ja-JP" altLang="en-US" sz="2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推進：</a:t>
            </a:r>
            <a:r>
              <a:rPr lang="en-US" altLang="ja-JP" sz="2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SNS</a:t>
            </a:r>
            <a:r>
              <a:rPr lang="ja-JP" altLang="en-US" sz="2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相談の拡充、制度申請のオンライン化</a:t>
            </a:r>
            <a:endParaRPr lang="en-US" altLang="ja-JP" sz="20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地域の支援の底上げ：</a:t>
            </a:r>
            <a:r>
              <a:rPr lang="en-US" altLang="ja-JP" sz="2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sz="2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等の支援、自治体でのモデル事業</a:t>
            </a:r>
            <a:endParaRPr lang="en-US" altLang="ja-JP" sz="20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・上記を実現するための枠組み作り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2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sz="2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等との協議の場作り、自治体との協議の場作り</a:t>
            </a:r>
            <a:endParaRPr lang="en-US" altLang="ja-JP" sz="20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4D93C92-2B80-45BE-A2B4-6E13A037F145}"/>
              </a:ext>
            </a:extLst>
          </p:cNvPr>
          <p:cNvSpPr/>
          <p:nvPr/>
        </p:nvSpPr>
        <p:spPr>
          <a:xfrm>
            <a:off x="1187624" y="724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参与（孤独・孤立）になる前に坂本大臣（当時）に提言した内容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2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03176" y="2862047"/>
            <a:ext cx="85893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あらゆる文脈で</a:t>
            </a:r>
            <a:r>
              <a:rPr lang="ja-JP" altLang="en-US" sz="24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「捕捉」を意識する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ことが大事</a:t>
            </a:r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3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3176" y="2538338"/>
            <a:ext cx="8589304" cy="1872208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7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07504" y="1344101"/>
            <a:ext cx="8784976" cy="527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05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認定</a:t>
            </a:r>
            <a:r>
              <a:rPr lang="en-US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法人自立生活サポートセンター・もやい</a:t>
            </a:r>
            <a:endParaRPr lang="en-US" altLang="ja-JP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日本国内の貧困・格差の問題に取り組む団体</a:t>
            </a: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・生活困窮者への相談支援</a:t>
            </a: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年間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7,000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8,000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件の相談対応（面談・電話・メール・チャット等）</a:t>
            </a: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年間</a:t>
            </a:r>
            <a:r>
              <a:rPr lang="en-US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万人以上に食料支援</a:t>
            </a: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・ホームレス状態の人のアパート入居のための支援</a:t>
            </a: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のべ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2,400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世帯に連帯保証人提供、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1,300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世帯の緊急連絡先引き受け</a:t>
            </a: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認定</a:t>
            </a:r>
            <a:r>
              <a:rPr lang="en-US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NPO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法人として初めて宅建免許取得、のべ</a:t>
            </a:r>
            <a:r>
              <a:rPr lang="en-US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350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件の住まい探し相談</a:t>
            </a: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コロナ禍でアパート型シェルターの設置と運用</a:t>
            </a: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　・居場所作りやコミュニティ作り</a:t>
            </a:r>
            <a:endParaRPr lang="en-US" altLang="ja-JP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　　カフェサロンの常設、コーヒー焙煎、農業体験などの社会参加の機会の提供</a:t>
            </a:r>
            <a:endParaRPr lang="en-US" altLang="ja-JP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　・生活保護や社会保障制度の提言等</a:t>
            </a:r>
            <a:endParaRPr lang="en-US" altLang="ja-JP" dirty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　個人としては、</a:t>
            </a:r>
            <a:endParaRPr lang="en-US" altLang="ja-JP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　政府の</a:t>
            </a:r>
            <a:r>
              <a:rPr lang="en-US" altLang="ja-JP" dirty="0">
                <a:latin typeface="メイリオ" pitchFamily="50" charset="-128"/>
                <a:ea typeface="メイリオ" pitchFamily="50" charset="-128"/>
              </a:rPr>
              <a:t>SDGs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推進円卓会議構成員</a:t>
            </a:r>
            <a:endParaRPr lang="en-US" altLang="ja-JP" dirty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dirty="0">
                <a:latin typeface="メイリオ" pitchFamily="50" charset="-128"/>
                <a:ea typeface="メイリオ" pitchFamily="50" charset="-128"/>
              </a:rPr>
              <a:t>   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内閣官房孤独・孤立対策担当室政策参与</a:t>
            </a:r>
            <a:endParaRPr lang="en-US" altLang="ja-JP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社会福祉法人いのち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の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電話理事</a:t>
            </a:r>
            <a:r>
              <a:rPr lang="ja-JP" altLang="en-US" dirty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等</a:t>
            </a:r>
            <a:endParaRPr lang="ja-JP" altLang="ja-JP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59632" y="591072"/>
            <a:ext cx="74168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団体紹介</a:t>
            </a:r>
            <a:r>
              <a:rPr lang="en-US" altLang="ja-JP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&amp;</a:t>
            </a:r>
            <a:r>
              <a:rPr lang="ja-JP" altLang="en-US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自己紹介</a:t>
            </a:r>
            <a:endParaRPr lang="en-US" altLang="ja-JP" sz="20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6EBF784-20B8-3C70-6AD3-D3192AFD5A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820672"/>
            <a:ext cx="2702560" cy="161168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4700FC95-D103-BFF7-5684-82AF2AD378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026" y="5144712"/>
            <a:ext cx="2613444" cy="1470063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35080" y="6432212"/>
            <a:ext cx="2057400" cy="365125"/>
          </a:xfrm>
        </p:spPr>
        <p:txBody>
          <a:bodyPr/>
          <a:lstStyle/>
          <a:p>
            <a:fld id="{4D14BFAB-2AB9-4009-B105-85714E1A2CE2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094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03176" y="2862047"/>
            <a:ext cx="85893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4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「攻める」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ためにはまず自分たちが</a:t>
            </a:r>
            <a:r>
              <a:rPr lang="ja-JP" altLang="en-US" sz="24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「変わる」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必要がある</a:t>
            </a:r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3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3176" y="2538338"/>
            <a:ext cx="8589304" cy="1872208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03176" y="2745502"/>
            <a:ext cx="85893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3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申請主義について</a:t>
            </a:r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3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3176" y="2538338"/>
            <a:ext cx="8589304" cy="1872208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9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6530" y="6021288"/>
            <a:ext cx="8371894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利用率　  </a:t>
            </a:r>
            <a:r>
              <a:rPr lang="en-US" altLang="ja-JP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1.6 </a:t>
            </a:r>
            <a:r>
              <a:rPr lang="ja-JP" altLang="en-US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9.7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％ 　　　 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5.7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％ 　　　 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9.27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％ 　　　  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4.5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％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（全人口に占める利用者割合 ）　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194107"/>
              </p:ext>
            </p:extLst>
          </p:nvPr>
        </p:nvGraphicFramePr>
        <p:xfrm>
          <a:off x="539552" y="1844824"/>
          <a:ext cx="813690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043608" y="556518"/>
            <a:ext cx="7992888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ja-JP" altLang="en-US" sz="2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捕捉率</a:t>
            </a:r>
            <a:endParaRPr lang="en-US" altLang="ja-JP" sz="2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（生活保護を利用できる状態にある人の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うち、現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に利用している人の割合）</a:t>
            </a: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19672" y="4233282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15.3</a:t>
            </a:r>
          </a:p>
          <a:p>
            <a:r>
              <a:rPr kumimoji="1" lang="ja-JP" altLang="en-US" sz="2000" b="1" dirty="0"/>
              <a:t>～ </a:t>
            </a:r>
            <a:r>
              <a:rPr kumimoji="1" lang="en-US" altLang="ja-JP" sz="2000" b="1" dirty="0"/>
              <a:t>18</a:t>
            </a:r>
            <a:r>
              <a:rPr kumimoji="1" lang="ja-JP" altLang="en-US" sz="2000" b="1" dirty="0"/>
              <a:t>％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5684967-6084-46F0-B3B4-C47C4402DF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3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03176" y="2862047"/>
            <a:ext cx="85893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そもそも現状で</a:t>
            </a:r>
            <a:r>
              <a:rPr lang="ja-JP" altLang="en-US" sz="2400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多くの人を取りこぼしている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のも事実</a:t>
            </a:r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3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3176" y="2538338"/>
            <a:ext cx="8589304" cy="1872208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87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83FC5A4-B388-E8AA-7D02-9213D85FC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636" y="1360879"/>
            <a:ext cx="2922493" cy="44333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61CA2E7-0503-269D-8054-06F335C57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7154" y="1359635"/>
            <a:ext cx="3020728" cy="44168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D92418E-BE2D-ECAE-1FB4-E19EC298D2A1}"/>
              </a:ext>
            </a:extLst>
          </p:cNvPr>
          <p:cNvSpPr/>
          <p:nvPr/>
        </p:nvSpPr>
        <p:spPr>
          <a:xfrm>
            <a:off x="1259632" y="591072"/>
            <a:ext cx="74168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〈</a:t>
            </a:r>
            <a:r>
              <a:rPr lang="ja-JP" altLang="en-US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もやい</a:t>
            </a:r>
            <a:r>
              <a:rPr lang="en-US" altLang="ja-JP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〉</a:t>
            </a:r>
            <a:r>
              <a:rPr lang="ja-JP" altLang="en-US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でもコロナ禍でオンラインツールを開発</a:t>
            </a:r>
            <a:endParaRPr lang="en-US" altLang="ja-JP" sz="20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04894B-20D8-A380-6425-506FD9952600}"/>
              </a:ext>
            </a:extLst>
          </p:cNvPr>
          <p:cNvSpPr/>
          <p:nvPr/>
        </p:nvSpPr>
        <p:spPr>
          <a:xfrm>
            <a:off x="1259632" y="6113248"/>
            <a:ext cx="74168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若年層、地方から、</a:t>
            </a:r>
            <a:r>
              <a:rPr lang="en-US" altLang="ja-JP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LGBTQ</a:t>
            </a:r>
            <a:r>
              <a:rPr lang="ja-JP" altLang="en-US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等、</a:t>
            </a:r>
            <a:r>
              <a:rPr lang="ja-JP" altLang="en-US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多様な人が活用</a:t>
            </a:r>
            <a:endParaRPr lang="en-US" altLang="ja-JP" sz="20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4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03176" y="2862047"/>
            <a:ext cx="85893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ツールを変えることで「つながる」人がいるのも事実</a:t>
            </a:r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3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3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3176" y="2538338"/>
            <a:ext cx="8589304" cy="1872208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13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>
            <a:extLst>
              <a:ext uri="{FF2B5EF4-FFF2-40B4-BE49-F238E27FC236}">
                <a16:creationId xmlns:a16="http://schemas.microsoft.com/office/drawing/2014/main" id="{3A0480DB-477F-4665-B49A-969F299CD2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D93C92-2B80-45BE-A2B4-6E13A037F145}"/>
              </a:ext>
            </a:extLst>
          </p:cNvPr>
          <p:cNvSpPr/>
          <p:nvPr/>
        </p:nvSpPr>
        <p:spPr>
          <a:xfrm>
            <a:off x="1187624" y="724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「貧困」の背景にある「孤独・孤立」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755576" y="2348880"/>
            <a:ext cx="3528392" cy="238845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860032" y="2348880"/>
            <a:ext cx="3528392" cy="238845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9692" y="29969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経済的困窮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32140" y="29969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孤独・孤立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60032" y="342900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頼れる人間関係がない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社会参加の機会・居場所の不足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4D93C92-2B80-45BE-A2B4-6E13A037F145}"/>
              </a:ext>
            </a:extLst>
          </p:cNvPr>
          <p:cNvSpPr/>
          <p:nvPr/>
        </p:nvSpPr>
        <p:spPr>
          <a:xfrm>
            <a:off x="1043608" y="148478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貧困　＝　経済的困窮　＋　孤独・孤立</a:t>
            </a:r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5576" y="3420289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失業、ワーキングプア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低年金・無年金、健康状態の悪化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860032" y="5381927"/>
            <a:ext cx="3528392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5576" y="5373216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失業給付、求職者支援制度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就労支援、生活保護など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上矢印 2"/>
          <p:cNvSpPr/>
          <p:nvPr/>
        </p:nvSpPr>
        <p:spPr>
          <a:xfrm>
            <a:off x="2277456" y="4176998"/>
            <a:ext cx="484632" cy="977291"/>
          </a:xfrm>
          <a:prstGeom prst="up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上矢印 20"/>
          <p:cNvSpPr/>
          <p:nvPr/>
        </p:nvSpPr>
        <p:spPr>
          <a:xfrm>
            <a:off x="6381912" y="4176998"/>
            <a:ext cx="484632" cy="977291"/>
          </a:xfrm>
          <a:prstGeom prst="up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60032" y="548964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ここに対応する支援は？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4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角丸四角形 38"/>
          <p:cNvSpPr/>
          <p:nvPr/>
        </p:nvSpPr>
        <p:spPr>
          <a:xfrm>
            <a:off x="444919" y="4368467"/>
            <a:ext cx="1994520" cy="11487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467544" y="3078039"/>
            <a:ext cx="1994520" cy="11487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467544" y="1787611"/>
            <a:ext cx="1994520" cy="11487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3A0480DB-477F-4665-B49A-969F299CD2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3" y="116632"/>
            <a:ext cx="827775" cy="1008112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D93C92-2B80-45BE-A2B4-6E13A037F145}"/>
              </a:ext>
            </a:extLst>
          </p:cNvPr>
          <p:cNvSpPr/>
          <p:nvPr/>
        </p:nvSpPr>
        <p:spPr>
          <a:xfrm>
            <a:off x="1187624" y="724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時代とともにセーフティネットの在り方も変えていく必要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4724" y="189378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血縁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90169" y="2253824"/>
            <a:ext cx="1949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家族や親族など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血縁による援助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4604" y="319000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社縁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90169" y="3551321"/>
            <a:ext cx="1949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雇用の保障や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手厚い福利厚生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05201" y="44920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地縁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0646" y="4875334"/>
            <a:ext cx="1949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地域の互助組織や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支えあい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012160" y="1955157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・子育て支援の充実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・教育費用の低廉化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・介護サービスの拡充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012160" y="3246075"/>
            <a:ext cx="2304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・非正規の待遇改善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・職業訓練等の拡充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・長時間労働の根絶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012161" y="4641268"/>
            <a:ext cx="2808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・地方活性化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等の居場所等の拡充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585624" y="1955158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・少子高齢化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・核家族化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・低所得化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81556" y="3274038"/>
            <a:ext cx="2304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・非正規労働の増加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・ワーキングプア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・長時間労働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560472" y="4644425"/>
            <a:ext cx="2808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・過疎化や高齢化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・地域組織の衰退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4D93C92-2B80-45BE-A2B4-6E13A037F145}"/>
              </a:ext>
            </a:extLst>
          </p:cNvPr>
          <p:cNvSpPr/>
          <p:nvPr/>
        </p:nvSpPr>
        <p:spPr>
          <a:xfrm>
            <a:off x="536685" y="5734997"/>
            <a:ext cx="82117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家族、企業の福利厚生、地域の互助機能を「含み資産」として使ってきた。</a:t>
            </a: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それがなくなった今、</a:t>
            </a:r>
            <a:r>
              <a:rPr lang="ja-JP" altLang="en-US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外的なサービスとして再構築する必要がある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左矢印 5"/>
          <p:cNvSpPr/>
          <p:nvPr/>
        </p:nvSpPr>
        <p:spPr>
          <a:xfrm>
            <a:off x="4817728" y="3448424"/>
            <a:ext cx="978408" cy="484632"/>
          </a:xfrm>
          <a:prstGeom prst="lef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左矢印 41"/>
          <p:cNvSpPr/>
          <p:nvPr/>
        </p:nvSpPr>
        <p:spPr>
          <a:xfrm>
            <a:off x="4817728" y="2122667"/>
            <a:ext cx="978408" cy="484632"/>
          </a:xfrm>
          <a:prstGeom prst="lef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左矢印 42"/>
          <p:cNvSpPr/>
          <p:nvPr/>
        </p:nvSpPr>
        <p:spPr>
          <a:xfrm>
            <a:off x="4817728" y="4611081"/>
            <a:ext cx="978408" cy="484632"/>
          </a:xfrm>
          <a:prstGeom prst="lef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627784" y="1336633"/>
            <a:ext cx="2029561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社会環境の変化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084168" y="1336633"/>
            <a:ext cx="2114013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必要な支援施策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BFAB-2AB9-4009-B105-85714E1A2CE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742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</TotalTime>
  <Words>1578</Words>
  <Application>Microsoft Office PowerPoint</Application>
  <PresentationFormat>画面に合わせる (4:3)</PresentationFormat>
  <Paragraphs>269</Paragraphs>
  <Slides>20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33" baseType="lpstr">
      <vt:lpstr>HGP創英角ｺﾞｼｯｸUB</vt:lpstr>
      <vt:lpstr>HGP創英角ﾎﾟｯﾌﾟ体</vt:lpstr>
      <vt:lpstr>HG丸ｺﾞｼｯｸM-PRO</vt:lpstr>
      <vt:lpstr>メイリオ</vt:lpstr>
      <vt:lpstr>游ゴシック</vt:lpstr>
      <vt:lpstr>游ゴシック Light</vt:lpstr>
      <vt:lpstr>Arial</vt:lpstr>
      <vt:lpstr>Arial</vt:lpstr>
      <vt:lpstr>Calibri</vt:lpstr>
      <vt:lpstr>Calibri Light</vt:lpstr>
      <vt:lpstr>Segoe UI Symbol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Moyai NPO</dc:creator>
  <cp:lastModifiedBy>横山 小春</cp:lastModifiedBy>
  <cp:revision>75</cp:revision>
  <cp:lastPrinted>2017-11-08T03:02:05Z</cp:lastPrinted>
  <dcterms:created xsi:type="dcterms:W3CDTF">2017-10-13T06:35:26Z</dcterms:created>
  <dcterms:modified xsi:type="dcterms:W3CDTF">2023-06-26T01:20:06Z</dcterms:modified>
</cp:coreProperties>
</file>